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4">
  <p:sldMasterIdLst>
    <p:sldMasterId id="2147483648" r:id="rId1"/>
  </p:sldMasterIdLst>
  <p:notesMasterIdLst>
    <p:notesMasterId r:id="rId26"/>
  </p:notesMasterIdLst>
  <p:sldIdLst>
    <p:sldId id="256" r:id="rId2"/>
    <p:sldId id="257" r:id="rId3"/>
    <p:sldId id="273" r:id="rId4"/>
    <p:sldId id="274" r:id="rId5"/>
    <p:sldId id="275" r:id="rId6"/>
    <p:sldId id="276" r:id="rId7"/>
    <p:sldId id="277" r:id="rId8"/>
    <p:sldId id="278" r:id="rId9"/>
    <p:sldId id="279" r:id="rId10"/>
    <p:sldId id="280" r:id="rId11"/>
    <p:sldId id="281" r:id="rId12"/>
    <p:sldId id="282" r:id="rId13"/>
    <p:sldId id="283" r:id="rId14"/>
    <p:sldId id="286" r:id="rId15"/>
    <p:sldId id="288" r:id="rId16"/>
    <p:sldId id="289" r:id="rId17"/>
    <p:sldId id="284" r:id="rId18"/>
    <p:sldId id="290" r:id="rId19"/>
    <p:sldId id="287" r:id="rId20"/>
    <p:sldId id="291" r:id="rId21"/>
    <p:sldId id="292" r:id="rId22"/>
    <p:sldId id="293" r:id="rId23"/>
    <p:sldId id="294" r:id="rId24"/>
    <p:sldId id="295"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5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E2021E-E818-40A6-AFD4-25CE10F8FAFE}" type="datetimeFigureOut">
              <a:rPr lang="ru-RU" smtClean="0"/>
              <a:pPr/>
              <a:t>02.12.2013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27AF8C-2D0C-43E9-BF6B-25C868DB8578}"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0C26021-C04A-4380-94B7-12928856A2E9}" type="datetime1">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853643A-D090-494D-8233-43C3FC458493}" type="datetime1">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7F04AE2-E9FE-490B-9E0B-AFC647B5F9AB}" type="datetime1">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53FB298-70BE-454C-B98B-845327E50E63}" type="datetime1">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92C15D6-6A26-4827-9911-DA8777EA21E4}" type="datetime1">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97FF3A8-4ACA-48F7-976E-E3475AC5932F}" type="datetime1">
              <a:rPr lang="ru-RU" smtClean="0"/>
              <a:pPr/>
              <a:t>02.12.2013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068BF0F-D250-4A30-B41E-CBD54C983B92}" type="datetime1">
              <a:rPr lang="ru-RU" smtClean="0"/>
              <a:pPr/>
              <a:t>02.12.2013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340445C-1D83-47F0-80E0-D3E1D0968514}" type="datetime1">
              <a:rPr lang="ru-RU" smtClean="0"/>
              <a:pPr/>
              <a:t>02.12.2013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58B925C-1422-4862-A7E3-03ADDA6CEE22}" type="datetime1">
              <a:rPr lang="ru-RU" smtClean="0"/>
              <a:pPr/>
              <a:t>02.12.2013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6A3093-99B6-45A8-AC5B-085D8846D7E8}" type="datetime1">
              <a:rPr lang="ru-RU" smtClean="0"/>
              <a:pPr/>
              <a:t>02.12.2013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CF8EB72-75EB-484B-9433-BD42A9581A6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0D052F-834F-4742-A559-45BCFADC2847}" type="datetime1">
              <a:rPr lang="ru-RU" smtClean="0"/>
              <a:pPr/>
              <a:t>02.12.2013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F8EB72-75EB-484B-9433-BD42A9581A6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62000" y="381001"/>
            <a:ext cx="7696200" cy="990599"/>
          </a:xfrm>
        </p:spPr>
        <p:txBody>
          <a:bodyPr>
            <a:normAutofit/>
          </a:bodyPr>
          <a:lstStyle/>
          <a:p>
            <a:r>
              <a:rPr lang="ru-RU" sz="2800" dirty="0">
                <a:latin typeface="Times New Roman" pitchFamily="18" charset="0"/>
                <a:cs typeface="Times New Roman" pitchFamily="18" charset="0"/>
              </a:rPr>
              <a:t>Сущность и экономическая природа инвестиционного риска </a:t>
            </a:r>
          </a:p>
        </p:txBody>
      </p:sp>
      <p:sp>
        <p:nvSpPr>
          <p:cNvPr id="3" name="Подзаголовок 2"/>
          <p:cNvSpPr>
            <a:spLocks noGrp="1"/>
          </p:cNvSpPr>
          <p:nvPr>
            <p:ph type="subTitle" idx="1"/>
          </p:nvPr>
        </p:nvSpPr>
        <p:spPr>
          <a:xfrm>
            <a:off x="1143000" y="1828800"/>
            <a:ext cx="7315200" cy="3810000"/>
          </a:xfrm>
        </p:spPr>
        <p:txBody>
          <a:bodyPr/>
          <a:lstStyle/>
          <a:p>
            <a:pPr algn="l"/>
            <a:r>
              <a:rPr lang="ru-RU" sz="2800" dirty="0" smtClean="0">
                <a:solidFill>
                  <a:schemeClr val="tx1"/>
                </a:solidFill>
                <a:latin typeface="Times New Roman" pitchFamily="18" charset="0"/>
                <a:cs typeface="Times New Roman" pitchFamily="18" charset="0"/>
              </a:rPr>
              <a:t>1.</a:t>
            </a:r>
            <a:r>
              <a:rPr lang="ru-RU" sz="2800" dirty="0">
                <a:solidFill>
                  <a:schemeClr val="tx1"/>
                </a:solidFill>
                <a:latin typeface="Times New Roman" pitchFamily="18" charset="0"/>
                <a:cs typeface="Times New Roman" pitchFamily="18" charset="0"/>
              </a:rPr>
              <a:t> Классификация </a:t>
            </a:r>
            <a:r>
              <a:rPr lang="ru-RU" sz="2800" dirty="0" smtClean="0">
                <a:solidFill>
                  <a:schemeClr val="tx1"/>
                </a:solidFill>
                <a:latin typeface="Times New Roman" pitchFamily="18" charset="0"/>
                <a:cs typeface="Times New Roman" pitchFamily="18" charset="0"/>
              </a:rPr>
              <a:t>рисков</a:t>
            </a:r>
          </a:p>
          <a:p>
            <a:pPr algn="l"/>
            <a:r>
              <a:rPr lang="ru-RU" sz="2800" dirty="0" smtClean="0">
                <a:solidFill>
                  <a:schemeClr val="tx1"/>
                </a:solidFill>
                <a:latin typeface="Times New Roman" pitchFamily="18" charset="0"/>
                <a:cs typeface="Times New Roman" pitchFamily="18" charset="0"/>
              </a:rPr>
              <a:t>2. </a:t>
            </a:r>
            <a:r>
              <a:rPr lang="ru-RU" sz="2800" dirty="0">
                <a:solidFill>
                  <a:schemeClr val="tx1"/>
                </a:solidFill>
                <a:latin typeface="Times New Roman" pitchFamily="18" charset="0"/>
                <a:cs typeface="Times New Roman" pitchFamily="18" charset="0"/>
              </a:rPr>
              <a:t>Методы оценки </a:t>
            </a:r>
            <a:r>
              <a:rPr lang="ru-RU" sz="2800" dirty="0" smtClean="0">
                <a:solidFill>
                  <a:schemeClr val="tx1"/>
                </a:solidFill>
                <a:latin typeface="Times New Roman" pitchFamily="18" charset="0"/>
                <a:cs typeface="Times New Roman" pitchFamily="18" charset="0"/>
              </a:rPr>
              <a:t>инвестиционных рисков</a:t>
            </a:r>
          </a:p>
          <a:p>
            <a:pPr algn="l"/>
            <a:r>
              <a:rPr lang="ru-RU" sz="2800" dirty="0" smtClean="0">
                <a:solidFill>
                  <a:schemeClr val="tx1"/>
                </a:solidFill>
                <a:latin typeface="Times New Roman" pitchFamily="18" charset="0"/>
                <a:cs typeface="Times New Roman" pitchFamily="18" charset="0"/>
              </a:rPr>
              <a:t>3. </a:t>
            </a:r>
            <a:r>
              <a:rPr lang="ru-RU" sz="2800" dirty="0" smtClean="0">
                <a:solidFill>
                  <a:schemeClr val="tx1"/>
                </a:solidFill>
                <a:latin typeface="Times New Roman" pitchFamily="18" charset="0"/>
                <a:cs typeface="Times New Roman" pitchFamily="18" charset="0"/>
              </a:rPr>
              <a:t>Пути</a:t>
            </a:r>
            <a:r>
              <a:rPr lang="ru-RU" sz="2800" dirty="0" smtClean="0">
                <a:solidFill>
                  <a:schemeClr val="tx1"/>
                </a:solidFill>
                <a:latin typeface="Times New Roman" pitchFamily="18" charset="0"/>
                <a:cs typeface="Times New Roman" pitchFamily="18" charset="0"/>
              </a:rPr>
              <a:t> </a:t>
            </a:r>
            <a:r>
              <a:rPr lang="ru-RU" sz="2800" dirty="0">
                <a:solidFill>
                  <a:schemeClr val="tx1"/>
                </a:solidFill>
                <a:latin typeface="Times New Roman" pitchFamily="18" charset="0"/>
                <a:cs typeface="Times New Roman" pitchFamily="18" charset="0"/>
              </a:rPr>
              <a:t>снижения инвестиционного риска</a:t>
            </a:r>
          </a:p>
          <a:p>
            <a:pPr algn="l"/>
            <a:endParaRPr lang="ru-RU" dirty="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10</a:t>
            </a:fld>
            <a:endParaRPr lang="ru-RU"/>
          </a:p>
        </p:txBody>
      </p:sp>
      <p:sp>
        <p:nvSpPr>
          <p:cNvPr id="4" name="Прямоугольник 3"/>
          <p:cNvSpPr/>
          <p:nvPr/>
        </p:nvSpPr>
        <p:spPr>
          <a:xfrm>
            <a:off x="381000" y="304800"/>
            <a:ext cx="8382000" cy="3970318"/>
          </a:xfrm>
          <a:prstGeom prst="rect">
            <a:avLst/>
          </a:prstGeom>
        </p:spPr>
        <p:txBody>
          <a:bodyPr wrap="square">
            <a:spAutoFit/>
          </a:bodyPr>
          <a:lstStyle/>
          <a:p>
            <a:r>
              <a:rPr lang="ru-RU" sz="2800" dirty="0" smtClean="0">
                <a:latin typeface="Times New Roman" pitchFamily="18" charset="0"/>
                <a:cs typeface="Times New Roman" pitchFamily="18" charset="0"/>
              </a:rPr>
              <a:t>• матрица объемов работ (содержит вариантный ряд работ по проекту, который может меняться в зависимости от условий);</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 матрица длительности работ (содержит ряд данных о продолжительности работ по проекту)</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 матрица стоимости (содержит вероятные риски, которые могут возникать из-за изменения в объемах работ и задержать их выполнение с учетом условий контракта, инфляции и т. д.).</a:t>
            </a:r>
            <a:endParaRPr lang="ru-RU"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11</a:t>
            </a:fld>
            <a:endParaRPr lang="ru-RU"/>
          </a:p>
        </p:txBody>
      </p:sp>
      <p:sp>
        <p:nvSpPr>
          <p:cNvPr id="4" name="Прямоугольник 3"/>
          <p:cNvSpPr/>
          <p:nvPr/>
        </p:nvSpPr>
        <p:spPr>
          <a:xfrm>
            <a:off x="228600" y="228600"/>
            <a:ext cx="8686800" cy="6124754"/>
          </a:xfrm>
          <a:prstGeom prst="rect">
            <a:avLst/>
          </a:prstGeom>
        </p:spPr>
        <p:txBody>
          <a:bodyPr wrap="square">
            <a:spAutoFit/>
          </a:bodyPr>
          <a:lstStyle/>
          <a:p>
            <a:r>
              <a:rPr lang="ru-RU" dirty="0" smtClean="0"/>
              <a:t> </a:t>
            </a:r>
            <a:r>
              <a:rPr lang="ru-RU" sz="2800" dirty="0" smtClean="0">
                <a:latin typeface="Times New Roman" pitchFamily="18" charset="0"/>
                <a:cs typeface="Times New Roman" pitchFamily="18" charset="0"/>
              </a:rPr>
              <a:t>4. Метод сценариев развития проектов - предполагает оценку влияния одновременного изменения всех основных параметров проекта на показатели эффективности проекта. Основными показателями выступают показатели ожидаемого интегрального коммерческого эффекта. Если известны вероятности различных условий реализации проекта, то интегрально- коммерческий эффект определяется по формуле математического ожидания.</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5. Метод проверки устойчивости (метод расчета критических точек) предполагает разработку сценариев реализации проекта в условиях наиболее вероятных или наиболее опасных для каждого участника проекта условий (метод расчета точки безубыточности).</a:t>
            </a:r>
            <a:endParaRPr lang="ru-RU" sz="28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12</a:t>
            </a:fld>
            <a:endParaRPr lang="ru-RU"/>
          </a:p>
        </p:txBody>
      </p:sp>
      <p:sp>
        <p:nvSpPr>
          <p:cNvPr id="4" name="Прямоугольник 3"/>
          <p:cNvSpPr/>
          <p:nvPr/>
        </p:nvSpPr>
        <p:spPr>
          <a:xfrm>
            <a:off x="609600" y="304800"/>
            <a:ext cx="8077200" cy="6124754"/>
          </a:xfrm>
          <a:prstGeom prst="rect">
            <a:avLst/>
          </a:prstGeom>
        </p:spPr>
        <p:txBody>
          <a:bodyPr wrap="square">
            <a:spAutoFit/>
          </a:bodyPr>
          <a:lstStyle/>
          <a:p>
            <a:r>
              <a:rPr lang="ru-RU" dirty="0" smtClean="0"/>
              <a:t> </a:t>
            </a:r>
            <a:r>
              <a:rPr lang="ru-RU" sz="2800" dirty="0" smtClean="0">
                <a:latin typeface="Times New Roman" pitchFamily="18" charset="0"/>
                <a:cs typeface="Times New Roman" pitchFamily="18" charset="0"/>
              </a:rPr>
              <a:t>6. Метод корректировки параметров проекта и экономических нормативов - неопределенность условий реализации проекта учитывается путем корректировки параметров проекта и применяемых в расчете экономических нормативов, заменяют их на ожидаемые.</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7. Упрощенный метод - вводится поправка показателя проекта на риск или поправка к ставке дисконтирования. Предложен Министерством экономики. Поправочный коэффициент (</a:t>
            </a:r>
            <a:r>
              <a:rPr lang="ru-RU" sz="2800" dirty="0" err="1" smtClean="0">
                <a:latin typeface="Times New Roman" pitchFamily="18" charset="0"/>
                <a:cs typeface="Times New Roman" pitchFamily="18" charset="0"/>
              </a:rPr>
              <a:t>k</a:t>
            </a:r>
            <a:r>
              <a:rPr lang="ru-RU" sz="2800" dirty="0" smtClean="0">
                <a:latin typeface="Times New Roman" pitchFamily="18" charset="0"/>
                <a:cs typeface="Times New Roman" pitchFamily="18" charset="0"/>
              </a:rPr>
              <a:t>) равен 3-5% при вложении в технику (низкий уровень риска), </a:t>
            </a:r>
            <a:r>
              <a:rPr lang="ru-RU" sz="2800" dirty="0" err="1" smtClean="0">
                <a:latin typeface="Times New Roman" pitchFamily="18" charset="0"/>
                <a:cs typeface="Times New Roman" pitchFamily="18" charset="0"/>
              </a:rPr>
              <a:t>k</a:t>
            </a:r>
            <a:r>
              <a:rPr lang="ru-RU" sz="2800" dirty="0" smtClean="0">
                <a:latin typeface="Times New Roman" pitchFamily="18" charset="0"/>
                <a:cs typeface="Times New Roman" pitchFamily="18" charset="0"/>
              </a:rPr>
              <a:t> = 13-15% при вложениях в производство и продвижении на рынок нового продукта (высокий уровень риска).</a:t>
            </a:r>
            <a:endParaRPr lang="ru-RU" sz="28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13</a:t>
            </a:fld>
            <a:endParaRPr lang="ru-RU"/>
          </a:p>
        </p:txBody>
      </p:sp>
      <p:sp>
        <p:nvSpPr>
          <p:cNvPr id="4" name="Прямоугольник 3"/>
          <p:cNvSpPr/>
          <p:nvPr/>
        </p:nvSpPr>
        <p:spPr>
          <a:xfrm>
            <a:off x="457200" y="304800"/>
            <a:ext cx="8305800" cy="5693866"/>
          </a:xfrm>
          <a:prstGeom prst="rect">
            <a:avLst/>
          </a:prstGeom>
        </p:spPr>
        <p:txBody>
          <a:bodyPr wrap="square">
            <a:spAutoFit/>
          </a:bodyPr>
          <a:lstStyle/>
          <a:p>
            <a:r>
              <a:rPr lang="ru-RU" sz="2800" b="1" dirty="0" smtClean="0">
                <a:latin typeface="Times New Roman" pitchFamily="18" charset="0"/>
                <a:cs typeface="Times New Roman" pitchFamily="18" charset="0"/>
              </a:rPr>
              <a:t>3. Способы снижения инвестиционного риска</a:t>
            </a:r>
          </a:p>
          <a:p>
            <a:pPr fontAlgn="t"/>
            <a:r>
              <a:rPr lang="ru-RU" sz="2800" dirty="0" smtClean="0">
                <a:latin typeface="Times New Roman" pitchFamily="18" charset="0"/>
                <a:cs typeface="Times New Roman" pitchFamily="18" charset="0"/>
              </a:rPr>
              <a:t>Действия по снижению риска ведутся в двух направлениях:</a:t>
            </a:r>
          </a:p>
          <a:p>
            <a:pPr fontAlgn="t"/>
            <a:r>
              <a:rPr lang="ru-RU" sz="2800" dirty="0" smtClean="0">
                <a:latin typeface="Times New Roman" pitchFamily="18" charset="0"/>
                <a:cs typeface="Times New Roman" pitchFamily="18" charset="0"/>
              </a:rPr>
              <a:t>1) избежание появления возможных рисков;</a:t>
            </a:r>
          </a:p>
          <a:p>
            <a:pPr fontAlgn="t"/>
            <a:r>
              <a:rPr lang="ru-RU" sz="2800" dirty="0" smtClean="0">
                <a:latin typeface="Times New Roman" pitchFamily="18" charset="0"/>
                <a:cs typeface="Times New Roman" pitchFamily="18" charset="0"/>
              </a:rPr>
              <a:t>2) снижение воздействия риска на результаты производственно-финансовой деятельности.</a:t>
            </a:r>
          </a:p>
          <a:p>
            <a:pPr fontAlgn="t"/>
            <a:r>
              <a:rPr lang="ru-RU" sz="2800" dirty="0" smtClean="0">
                <a:latin typeface="Times New Roman" pitchFamily="18" charset="0"/>
                <a:cs typeface="Times New Roman" pitchFamily="18" charset="0"/>
              </a:rPr>
              <a:t>Первое направление заключается в попытке избежать любого возможного для фирмы риска. Решение об отказе от риска может быть вынесено на стадии принятия решения, а также путем отказа от какого-то вида деятельности, в которой фирма уже участвует.</a:t>
            </a:r>
          </a:p>
          <a:p>
            <a:endParaRPr lang="ru-RU" sz="2800" b="1"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14</a:t>
            </a:fld>
            <a:endParaRPr lang="ru-RU"/>
          </a:p>
        </p:txBody>
      </p:sp>
      <p:sp>
        <p:nvSpPr>
          <p:cNvPr id="29697" name="Rectangle 1"/>
          <p:cNvSpPr>
            <a:spLocks noChangeArrowheads="1"/>
          </p:cNvSpPr>
          <p:nvPr/>
        </p:nvSpPr>
        <p:spPr bwMode="auto">
          <a:xfrm>
            <a:off x="228600" y="304800"/>
            <a:ext cx="8915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Наука и практика выработали определенные правила, которые следует соблюдать при управлении рисками. Эти правила следующие: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нельзя рисковать больше, чем может позволить собственный капитал;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надо думать о последствиях риска;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нельзя рисковать многим ради малого;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«нельзя класть яйца в одну корзину»;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положительное решение принимается лишь при отсутствии сомнения, в противном случае принимается отрицательное решение; </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нельзя думать, что существует только одно решение.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15</a:t>
            </a:fld>
            <a:endParaRPr lang="ru-RU"/>
          </a:p>
        </p:txBody>
      </p:sp>
      <p:sp>
        <p:nvSpPr>
          <p:cNvPr id="1025" name="Rectangle 1"/>
          <p:cNvSpPr>
            <a:spLocks noChangeArrowheads="1"/>
          </p:cNvSpPr>
          <p:nvPr/>
        </p:nvSpPr>
        <p:spPr bwMode="auto">
          <a:xfrm>
            <a:off x="228600" y="228600"/>
            <a:ext cx="86868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Реализация первого правила </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означает, что прежде, чем принять решение о рисковом вложении капитала, финансовый менеджер должен:</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определить максимально возможный объем убытка по данному риску;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сопоставить его с объемом вкладываемого капитала;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indent="-457200" eaLnBrk="0" fontAlgn="base" hangingPunct="0">
              <a:spcBef>
                <a:spcPct val="0"/>
              </a:spcBef>
              <a:spcAft>
                <a:spcPct val="0"/>
              </a:spcAft>
              <a:buFont typeface="+mj-lt"/>
              <a:buAutoNum type="arabicPeriod"/>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сопоставить его со всеми собственными финансовыми ресурсами и определить, не приведет ли потеря этого капитала к банкротству инвестора. </a:t>
            </a:r>
          </a:p>
          <a:p>
            <a:pPr marL="457200" indent="-457200" eaLnBrk="0" fontAlgn="base" hangingPunct="0">
              <a:spcBef>
                <a:spcPct val="0"/>
              </a:spcBef>
              <a:spcAft>
                <a:spcPct val="0"/>
              </a:spcAft>
            </a:pP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r>
              <a:rPr lang="ru-RU" sz="2400" dirty="0" smtClean="0"/>
              <a:t>Соотношение </a:t>
            </a:r>
            <a:r>
              <a:rPr lang="ru-RU" sz="2400" dirty="0" smtClean="0"/>
              <a:t>максимально возможного объема убытка и объема собственных финансовых ресурсов инвестора представляет собой степень риска, ведущего к банкротству. Оно измеряется с помощью коэффициента риска</a:t>
            </a:r>
            <a:r>
              <a:rPr lang="ru-RU" sz="2400" dirty="0" smtClean="0"/>
              <a:t>:</a:t>
            </a:r>
          </a:p>
          <a:p>
            <a:pPr marL="457200" indent="-457200" eaLnBrk="0" fontAlgn="base" hangingPunct="0">
              <a:spcBef>
                <a:spcPct val="0"/>
              </a:spcBef>
              <a:spcAft>
                <a:spcPct val="0"/>
              </a:spcAft>
            </a:pPr>
            <a:endParaRPr lang="ru-RU" sz="2400" dirty="0" smtClean="0"/>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5" name="Рисунок 4" descr="http://sumdu.telesweet.net/doc/lections/Investirovanie/16893/media/f8-6.gif"/>
          <p:cNvPicPr/>
          <p:nvPr/>
        </p:nvPicPr>
        <p:blipFill>
          <a:blip r:embed="rId2"/>
          <a:srcRect/>
          <a:stretch>
            <a:fillRect/>
          </a:stretch>
        </p:blipFill>
        <p:spPr bwMode="auto">
          <a:xfrm>
            <a:off x="2209800" y="5181600"/>
            <a:ext cx="3886200" cy="44767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16</a:t>
            </a:fld>
            <a:endParaRPr lang="ru-RU"/>
          </a:p>
        </p:txBody>
      </p:sp>
      <p:sp>
        <p:nvSpPr>
          <p:cNvPr id="33793" name="Rectangle 1"/>
          <p:cNvSpPr>
            <a:spLocks noChangeArrowheads="1"/>
          </p:cNvSpPr>
          <p:nvPr/>
        </p:nvSpPr>
        <p:spPr bwMode="auto">
          <a:xfrm>
            <a:off x="228600" y="381000"/>
            <a:ext cx="8458200" cy="74174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где</a:t>
            </a:r>
            <a:b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a:t>
            </a:r>
            <a:r>
              <a:rPr kumimoji="0" lang="ru-RU" sz="2800" b="0" i="0" u="none" strike="noStrike" cap="none" normalizeH="0" baseline="-30000" dirty="0" err="1" smtClean="0">
                <a:ln>
                  <a:noFill/>
                </a:ln>
                <a:solidFill>
                  <a:srgbClr val="000000"/>
                </a:solidFill>
                <a:effectLst/>
                <a:latin typeface="Times New Roman" pitchFamily="18" charset="0"/>
                <a:ea typeface="Times New Roman" pitchFamily="18" charset="0"/>
                <a:cs typeface="Times New Roman" pitchFamily="18" charset="0"/>
              </a:rPr>
              <a:t>р</a:t>
            </a:r>
            <a:r>
              <a:rPr kumimoji="0" lang="ru-RU" sz="2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-коэффициент</a:t>
            </a: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риска; </a:t>
            </a:r>
            <a:b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У - максимально возможная сумма убытка, тенге; </a:t>
            </a:r>
            <a:b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 - объем собственных финансовых ресурсов с учетом точно известных поступлений средств.</a:t>
            </a:r>
          </a:p>
          <a:p>
            <a:r>
              <a:rPr lang="ru-RU" sz="2800" dirty="0" smtClean="0"/>
              <a:t>Так, И. Т. Балабанов считает, что оптимальный коэффициент риска составляет 0,3, а коэффициент риска, ведущий к банкротству инвестора, - 0,7 и более</a:t>
            </a:r>
            <a:r>
              <a:rPr lang="ru-RU" sz="2800" dirty="0" smtClean="0"/>
              <a:t>.</a:t>
            </a:r>
            <a:r>
              <a:rPr lang="ru-RU" sz="2800" dirty="0" smtClean="0"/>
              <a:t> </a:t>
            </a:r>
            <a:endParaRPr lang="ru-RU" sz="2800" dirty="0" smtClean="0"/>
          </a:p>
          <a:p>
            <a:r>
              <a:rPr lang="ru-RU" sz="2800" dirty="0" smtClean="0"/>
              <a:t> </a:t>
            </a:r>
            <a:r>
              <a:rPr lang="ru-RU" sz="2800" dirty="0" smtClean="0"/>
              <a:t>     При </a:t>
            </a:r>
            <a:r>
              <a:rPr lang="ru-RU" sz="2800" dirty="0" smtClean="0"/>
              <a:t>управлении инвестиционными рисками используется ряд приемов: в основном они состоят из средств разрешения рисков и приемов снижения степени риска. Средствами разрешения рисков являются избежание их, удержание, передача, снижение степени риска.</a:t>
            </a:r>
          </a:p>
          <a:p>
            <a:endParaRPr lang="ru-RU" sz="2800" dirty="0" smtClean="0"/>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17</a:t>
            </a:fld>
            <a:endParaRPr lang="ru-RU"/>
          </a:p>
        </p:txBody>
      </p:sp>
      <p:sp>
        <p:nvSpPr>
          <p:cNvPr id="1025" name="Rectangle 1"/>
          <p:cNvSpPr>
            <a:spLocks noChangeArrowheads="1"/>
          </p:cNvSpPr>
          <p:nvPr/>
        </p:nvSpPr>
        <p:spPr bwMode="auto">
          <a:xfrm>
            <a:off x="304800" y="228600"/>
            <a:ext cx="86868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04800" algn="l" defTabSz="914400" rtl="0" eaLnBrk="1" fontAlgn="t"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 </a:t>
            </a:r>
            <a:r>
              <a:rPr kumimoji="0" lang="ru-RU"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избежанию</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появления возможных рисков относится отказ от использования в высоких объемах заемного капитала (достигается избежание финансового риска), отказ от чрезмерного использования инвестиционных активов в </a:t>
            </a:r>
            <a:r>
              <a:rPr kumimoji="0" lang="ru-RU"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низколиквидных</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формах (избежание риска снижения ликвидности).</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04800" algn="l" defTabSz="914400" rtl="0" eaLnBrk="0" fontAlgn="t"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Данное направление снижения риска наиболее простое и радикальное.</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04800" algn="l" defTabSz="914400" rtl="0" eaLnBrk="0" fontAlgn="t"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Оно позволяет полностью избежать возможных потерь, но и не дает возможности получить тот объем прибыли, который связан с рискованной деятельностью.</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18</a:t>
            </a:fld>
            <a:endParaRPr lang="ru-RU"/>
          </a:p>
        </p:txBody>
      </p:sp>
      <p:sp>
        <p:nvSpPr>
          <p:cNvPr id="34817" name="Rectangle 1"/>
          <p:cNvSpPr>
            <a:spLocks noChangeArrowheads="1"/>
          </p:cNvSpPr>
          <p:nvPr/>
        </p:nvSpPr>
        <p:spPr bwMode="auto">
          <a:xfrm>
            <a:off x="381000" y="304800"/>
            <a:ext cx="86106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Удержание риска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оставление риска за инвестором, т. е. на его ответственности.</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eaLnBrk="0" fontAlgn="base" hangingPunct="0">
              <a:spcBef>
                <a:spcPct val="0"/>
              </a:spcBef>
              <a:spcAft>
                <a:spcPct val="0"/>
              </a:spcAf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Передача риска </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означает, что инвестор передает ответственность за риск кому-то другому, например страховой компании. В данном случае передача риска произошла путем его страхования.</a:t>
            </a:r>
          </a:p>
          <a:p>
            <a:pPr eaLnBrk="0" fontAlgn="base" hangingPunct="0">
              <a:spcBef>
                <a:spcPct val="0"/>
              </a:spcBef>
              <a:spcAft>
                <a:spcPct val="0"/>
              </a:spcAft>
            </a:pPr>
            <a:r>
              <a:rPr lang="ru-RU" sz="2800" dirty="0" smtClean="0"/>
              <a:t> </a:t>
            </a:r>
            <a:r>
              <a:rPr lang="ru-RU" sz="2800" b="1" dirty="0" smtClean="0">
                <a:latin typeface="Times New Roman" pitchFamily="18" charset="0"/>
                <a:cs typeface="Times New Roman" pitchFamily="18" charset="0"/>
              </a:rPr>
              <a:t>Снижение степени риска </a:t>
            </a:r>
            <a:r>
              <a:rPr lang="ru-RU" sz="2800" dirty="0" smtClean="0">
                <a:latin typeface="Times New Roman" pitchFamily="18" charset="0"/>
                <a:cs typeface="Times New Roman" pitchFamily="18" charset="0"/>
              </a:rPr>
              <a:t>- сокращение вероятности и объема потерь. Для снижения степени риска применяют различные приемы, из которых самыми распространенными являются: диверсификация, приобретение дополнительной информации о выборе и результатах, </a:t>
            </a:r>
            <a:r>
              <a:rPr lang="ru-RU" sz="2800" dirty="0" err="1" smtClean="0">
                <a:latin typeface="Times New Roman" pitchFamily="18" charset="0"/>
                <a:cs typeface="Times New Roman" pitchFamily="18" charset="0"/>
              </a:rPr>
              <a:t>лимитирование</a:t>
            </a:r>
            <a:r>
              <a:rPr lang="ru-RU" sz="2800" dirty="0" smtClean="0">
                <a:latin typeface="Times New Roman" pitchFamily="18" charset="0"/>
                <a:cs typeface="Times New Roman" pitchFamily="18" charset="0"/>
              </a:rPr>
              <a:t>, самострахование, страхование.</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19</a:t>
            </a:fld>
            <a:endParaRPr lang="ru-RU"/>
          </a:p>
        </p:txBody>
      </p:sp>
      <p:sp>
        <p:nvSpPr>
          <p:cNvPr id="2049" name="Rectangle 1"/>
          <p:cNvSpPr>
            <a:spLocks noChangeArrowheads="1"/>
          </p:cNvSpPr>
          <p:nvPr/>
        </p:nvSpPr>
        <p:spPr bwMode="auto">
          <a:xfrm>
            <a:off x="228600" y="0"/>
            <a:ext cx="8686800" cy="68941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Наиболее известным и распространенным из этих приемов является </a:t>
            </a:r>
            <a:r>
              <a:rPr kumimoji="0" lang="ru-RU"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диверсификация</a:t>
            </a: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реализующая правило "нельзя класть яйца в одну корзину". </a:t>
            </a:r>
            <a:r>
              <a:rPr kumimoji="0" lang="ru-RU"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Под диверсификацией в широком смысле понимается </a:t>
            </a: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сознательный подбор комбинаций инвестиционных проектов, когда достигается не просто их разнообразие, а определенная взаимозависимость динамики доходов и приемлемый уровень рискованности.</a:t>
            </a:r>
            <a:endParaRPr kumimoji="0" lang="ru-RU" sz="2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Диверсификация инвестиций является одним из действенных направлений по снижению инвестиционных рисков, но из этого не следует, что во всех случаях необходимо прибегать к диверсификации производства. Если предприятие </a:t>
            </a:r>
            <a:r>
              <a:rPr kumimoji="0" lang="ru-RU"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является узкоспециализированным</a:t>
            </a: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 его продукция является конкурентоспособной как на данном этапе, так и в перспективе, </a:t>
            </a:r>
            <a:r>
              <a:rPr kumimoji="0" lang="ru-RU"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 вряд ли целесообразно прибегать к диверсификации производства</a:t>
            </a: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2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228600"/>
            <a:ext cx="8458200" cy="5201424"/>
          </a:xfrm>
          <a:prstGeom prst="rect">
            <a:avLst/>
          </a:prstGeom>
        </p:spPr>
        <p:txBody>
          <a:bodyPr wrap="square">
            <a:spAutoFit/>
          </a:bodyPr>
          <a:lstStyle/>
          <a:p>
            <a:pPr algn="ctr"/>
            <a:r>
              <a:rPr lang="ru-RU" sz="2800" b="1" dirty="0" smtClean="0">
                <a:solidFill>
                  <a:schemeClr val="tx1"/>
                </a:solidFill>
                <a:latin typeface="Times New Roman" pitchFamily="18" charset="0"/>
                <a:cs typeface="Times New Roman" pitchFamily="18" charset="0"/>
              </a:rPr>
              <a:t>1. Классификация рисков</a:t>
            </a:r>
          </a:p>
          <a:p>
            <a:pPr fontAlgn="t"/>
            <a:r>
              <a:rPr lang="ru-RU" sz="2800" dirty="0" smtClean="0">
                <a:latin typeface="Times New Roman" pitchFamily="18" charset="0"/>
                <a:cs typeface="Times New Roman" pitchFamily="18" charset="0"/>
              </a:rPr>
              <a:t>  </a:t>
            </a:r>
          </a:p>
          <a:p>
            <a:pPr fontAlgn="t"/>
            <a:r>
              <a:rPr lang="ru-RU" sz="2800" b="1" dirty="0">
                <a:latin typeface="Times New Roman" pitchFamily="18" charset="0"/>
                <a:cs typeface="Times New Roman" pitchFamily="18" charset="0"/>
              </a:rPr>
              <a:t> </a:t>
            </a:r>
            <a:r>
              <a:rPr lang="ru-RU" sz="2800" b="1" dirty="0" smtClean="0">
                <a:latin typeface="Times New Roman" pitchFamily="18" charset="0"/>
                <a:cs typeface="Times New Roman" pitchFamily="18" charset="0"/>
              </a:rPr>
              <a:t>      Риск</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 это следствие возможного наступления какого-либо события, появляющегося из-за </a:t>
            </a:r>
            <a:r>
              <a:rPr lang="ru-RU" sz="2800" b="1" dirty="0">
                <a:latin typeface="Times New Roman" pitchFamily="18" charset="0"/>
                <a:cs typeface="Times New Roman" pitchFamily="18" charset="0"/>
              </a:rPr>
              <a:t>неопределенности</a:t>
            </a:r>
            <a:r>
              <a:rPr lang="ru-RU" sz="2800" dirty="0">
                <a:latin typeface="Times New Roman" pitchFamily="18" charset="0"/>
                <a:cs typeface="Times New Roman" pitchFamily="18" charset="0"/>
              </a:rPr>
              <a:t> с вероятностью возникновения непредвиденных финансовых потерь.</a:t>
            </a:r>
          </a:p>
          <a:p>
            <a:pPr fontAlgn="t"/>
            <a:r>
              <a:rPr lang="ru-RU" sz="2800" dirty="0" smtClean="0">
                <a:latin typeface="Times New Roman" pitchFamily="18" charset="0"/>
                <a:cs typeface="Times New Roman" pitchFamily="18" charset="0"/>
              </a:rPr>
              <a:t>      Неполнота </a:t>
            </a:r>
            <a:r>
              <a:rPr lang="ru-RU" sz="2800" dirty="0">
                <a:latin typeface="Times New Roman" pitchFamily="18" charset="0"/>
                <a:cs typeface="Times New Roman" pitchFamily="18" charset="0"/>
              </a:rPr>
              <a:t>или неточность информации об условиях, связанных с исполнением отдельных плановых решений, влекут за собой определенные потери или в некоторых случаях дополнительные выгоды. </a:t>
            </a:r>
            <a:r>
              <a:rPr lang="ru-RU" sz="2800" b="1" dirty="0">
                <a:latin typeface="Times New Roman" pitchFamily="18" charset="0"/>
                <a:cs typeface="Times New Roman" pitchFamily="18" charset="0"/>
              </a:rPr>
              <a:t>Это и называется неопределенностью.</a:t>
            </a:r>
          </a:p>
          <a:p>
            <a:endParaRPr lang="ru-RU" sz="2400" dirty="0" smtClean="0">
              <a:solidFill>
                <a:schemeClr val="tx1"/>
              </a:solidFill>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FB642E73-89AE-4BC5-A471-82415FD546CB}" type="datetime1">
              <a:rPr lang="ru-RU" smtClean="0"/>
              <a:pPr/>
              <a:t>02.12.2013</a:t>
            </a:fld>
            <a:endParaRPr lang="ru-RU"/>
          </a:p>
        </p:txBody>
      </p:sp>
      <p:sp>
        <p:nvSpPr>
          <p:cNvPr id="4" name="Номер слайда 3"/>
          <p:cNvSpPr>
            <a:spLocks noGrp="1"/>
          </p:cNvSpPr>
          <p:nvPr>
            <p:ph type="sldNum" sz="quarter" idx="12"/>
          </p:nvPr>
        </p:nvSpPr>
        <p:spPr/>
        <p:txBody>
          <a:bodyPr/>
          <a:lstStyle/>
          <a:p>
            <a:fld id="{BCF8EB72-75EB-484B-9433-BD42A9581A62}" type="slidenum">
              <a:rPr lang="ru-RU" smtClean="0"/>
              <a:pPr/>
              <a:t>2</a:t>
            </a:fld>
            <a:endParaRPr 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20</a:t>
            </a:fld>
            <a:endParaRPr lang="ru-RU"/>
          </a:p>
        </p:txBody>
      </p:sp>
      <p:sp>
        <p:nvSpPr>
          <p:cNvPr id="36865" name="Rectangle 1"/>
          <p:cNvSpPr>
            <a:spLocks noChangeArrowheads="1"/>
          </p:cNvSpPr>
          <p:nvPr/>
        </p:nvSpPr>
        <p:spPr bwMode="auto">
          <a:xfrm>
            <a:off x="228600" y="228600"/>
            <a:ext cx="86106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Важным фактором для снижения инвестиционных рисков является </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достоверность и полнота информации</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на основе которой принимаются инвестиционные решения. Вся эта информация в зависимости от источника ее получения может быть классифицирована следующим образом:</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информация, получаемая из официальных, открыто публикуемых источников (статистические сборники, газеты и журналы, экономическая и социальная политика государства и др.);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информация, полученная по закрытым каналам;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информация, полученная на основе обработки и анализа статистической и иной информации.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21</a:t>
            </a:fld>
            <a:endParaRPr lang="ru-RU"/>
          </a:p>
        </p:txBody>
      </p:sp>
      <p:sp>
        <p:nvSpPr>
          <p:cNvPr id="37889" name="Rectangle 1"/>
          <p:cNvSpPr>
            <a:spLocks noChangeArrowheads="1"/>
          </p:cNvSpPr>
          <p:nvPr/>
        </p:nvSpPr>
        <p:spPr bwMode="auto">
          <a:xfrm>
            <a:off x="228600" y="228600"/>
            <a:ext cx="86868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Полная и достоверная информация</a:t>
            </a: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товар особого рода, за который надо платить, но эти расходы с лихвой окупаются в результате получения существенной выгоды от вложения инвестиций.</a:t>
            </a:r>
            <a:endParaRPr kumimoji="0" lang="ru-RU" sz="2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6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Лимитирование</a:t>
            </a: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установление предприятием предельно допустимой суммы средств на выполнение определенных операций, в случае не возврата которой это существенно отразиться на финансовом состоянии предприятия. Оно является важным приемом снижения степени риска и применяется банками при выдаче ссуд, а промышленными предприятиями - при продаже товаров в кредит, предоставлении займов, определении сумм вложения капитала, а также в других случаях.</a:t>
            </a:r>
            <a:endParaRPr kumimoji="0" lang="ru-RU" sz="2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Х</a:t>
            </a:r>
            <a:r>
              <a:rPr kumimoji="0" lang="ru-RU" sz="2600" b="1" i="0" u="none" strike="noStrike" cap="none" normalizeH="0" baseline="0" dirty="0" smtClean="0" bmk="">
                <a:ln>
                  <a:noFill/>
                </a:ln>
                <a:solidFill>
                  <a:schemeClr val="tx1"/>
                </a:solidFill>
                <a:effectLst/>
                <a:latin typeface="Times New Roman" pitchFamily="18" charset="0"/>
                <a:ea typeface="Times New Roman" pitchFamily="18" charset="0"/>
                <a:cs typeface="Times New Roman" pitchFamily="18" charset="0"/>
              </a:rPr>
              <a:t>еджирование</a:t>
            </a: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это процесс страхования риска возможных убытков путем переноса риска изменения цены с одного лица на другое.</a:t>
            </a:r>
            <a:endParaRPr kumimoji="0" lang="ru-RU" sz="2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22</a:t>
            </a:fld>
            <a:endParaRPr lang="ru-RU"/>
          </a:p>
        </p:txBody>
      </p:sp>
      <p:sp>
        <p:nvSpPr>
          <p:cNvPr id="38913" name="Rectangle 1"/>
          <p:cNvSpPr>
            <a:spLocks noChangeArrowheads="1"/>
          </p:cNvSpPr>
          <p:nvPr/>
        </p:nvSpPr>
        <p:spPr bwMode="auto">
          <a:xfrm>
            <a:off x="228600" y="304800"/>
            <a:ext cx="86106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Хеджирование </a:t>
            </a: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осуществляется через заключение контракта, который предназначен для страхования риска изменения цены - хеджа, между стороной, страхующей риск (</a:t>
            </a:r>
            <a:r>
              <a:rPr kumimoji="0" lang="ru-RU" sz="2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хеджером</a:t>
            </a: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стороной, берущей риск на себя (спекулянтом).</a:t>
            </a:r>
            <a:endParaRPr kumimoji="0" lang="ru-RU" sz="2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Страхование и самострахование являются важными приемами по снижению степени риска. Страховые компании получили довольно широкое распространение во многих странах мира, </a:t>
            </a:r>
            <a:r>
              <a:rPr kumimoji="0" lang="ru-RU" sz="2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но особенно в странах с развитой рыночной экономикой.</a:t>
            </a:r>
            <a:endParaRPr kumimoji="0" lang="ru-RU" sz="2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23</a:t>
            </a:fld>
            <a:endParaRPr lang="ru-RU"/>
          </a:p>
        </p:txBody>
      </p:sp>
      <p:sp>
        <p:nvSpPr>
          <p:cNvPr id="39937" name="Rectangle 1"/>
          <p:cNvSpPr>
            <a:spLocks noChangeArrowheads="1"/>
          </p:cNvSpPr>
          <p:nvPr/>
        </p:nvSpPr>
        <p:spPr bwMode="auto">
          <a:xfrm>
            <a:off x="228600" y="228600"/>
            <a:ext cx="86106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Страхование</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это отношения по защите имущественных интересов хозяйствующих субъектов при наступлении определенных событий (страховых случаев) за счет денежных фондов, формируемых из уплачиваемых ими страховых взносов (страховых премий). Если сказать другими словами, то сущность страхования заключается в распределении ущерба между участниками страхования. Страхование - дело платное не зависимо от того, наступит или не наступит случай потери имущества. Поэтому некоторые хозяйствующие субъекты, если это необязательное страхование, для снижения степени риска применяют самострахование.</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24</a:t>
            </a:fld>
            <a:endParaRPr lang="ru-RU"/>
          </a:p>
        </p:txBody>
      </p:sp>
      <p:sp>
        <p:nvSpPr>
          <p:cNvPr id="40961" name="Rectangle 1"/>
          <p:cNvSpPr>
            <a:spLocks noChangeArrowheads="1"/>
          </p:cNvSpPr>
          <p:nvPr/>
        </p:nvSpPr>
        <p:spPr bwMode="auto">
          <a:xfrm>
            <a:off x="228600" y="457200"/>
            <a:ext cx="86868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Самострахование означает, что предприниматель предпочитает подстраховаться сам, чем покупать страховку в страховой компании. Тем самым он экономит затраты по страхованию. Самострахование представляет собой децентрализованную форму создания натуральных и денежных страховых (резервных) фондов непосредственно в хозяйствующем субъекте, особенно в тех, чья деятельность подвержена риску.</a:t>
            </a:r>
            <a:endParaRPr kumimoji="0" lang="ru-RU" sz="2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Самый верный прием снижения степени риска - компетентное управление предприятием (организацией), начиная с момента создания и на всех последующих этапах его функционирования. При этом никогда не следует забывать, что могут произойти негативные явления, не зависящие от управленческого персонала, но и к ним предприятие должно быть в определенной степени готово. </a:t>
            </a:r>
            <a:endParaRPr kumimoji="0" lang="ru-RU" sz="2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3</a:t>
            </a:fld>
            <a:endParaRPr lang="ru-RU"/>
          </a:p>
        </p:txBody>
      </p:sp>
      <p:sp>
        <p:nvSpPr>
          <p:cNvPr id="4" name="Прямоугольник 3"/>
          <p:cNvSpPr/>
          <p:nvPr/>
        </p:nvSpPr>
        <p:spPr>
          <a:xfrm>
            <a:off x="304800" y="228600"/>
            <a:ext cx="8610600" cy="6001643"/>
          </a:xfrm>
          <a:prstGeom prst="rect">
            <a:avLst/>
          </a:prstGeom>
        </p:spPr>
        <p:txBody>
          <a:bodyPr wrap="square">
            <a:spAutoFit/>
          </a:bodyPr>
          <a:lstStyle/>
          <a:p>
            <a:r>
              <a:rPr lang="ru-RU" b="1" dirty="0" smtClean="0"/>
              <a:t> </a:t>
            </a:r>
            <a:r>
              <a:rPr lang="ru-RU" sz="2400" b="1" dirty="0" smtClean="0">
                <a:latin typeface="Times New Roman" pitchFamily="18" charset="0"/>
                <a:cs typeface="Times New Roman" pitchFamily="18" charset="0"/>
              </a:rPr>
              <a:t>Инвестиционный риск </a:t>
            </a:r>
            <a:r>
              <a:rPr lang="ru-RU" sz="2400" dirty="0" smtClean="0">
                <a:latin typeface="Times New Roman" pitchFamily="18" charset="0"/>
                <a:cs typeface="Times New Roman" pitchFamily="18" charset="0"/>
              </a:rPr>
              <a:t>- вероятность возникновения непредвиденных финансовых потерь (снижения прибыли, доходов, потери капитала и т. п.) в ситуации неопределенности условий инвестиционной деятельности. </a:t>
            </a:r>
          </a:p>
          <a:p>
            <a:r>
              <a:rPr lang="ru-RU" sz="2400" b="1" dirty="0" smtClean="0">
                <a:latin typeface="Times New Roman" pitchFamily="18" charset="0"/>
                <a:cs typeface="Times New Roman" pitchFamily="18" charset="0"/>
              </a:rPr>
              <a:t>Классификация инвестиционных рисков по следующим признакам</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1. По сферам проявления:</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 экономический (изменение экономических факторов);</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 политический (административные ограничения инвестиционной деятельности, связанные с изменениями политического курса осуществляемого государством);</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 социальный (риск забастовок);</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 экологический (экологические катастрофы и бедствия (пожар, наводнение и т. п.));</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 прочие виды (хищение имущества, обман со стороны инвестиционных или хозяйственных партнеров и т. п.).</a:t>
            </a:r>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4</a:t>
            </a:fld>
            <a:endParaRPr lang="ru-RU"/>
          </a:p>
        </p:txBody>
      </p:sp>
      <p:sp>
        <p:nvSpPr>
          <p:cNvPr id="4" name="Прямоугольник 3"/>
          <p:cNvSpPr/>
          <p:nvPr/>
        </p:nvSpPr>
        <p:spPr>
          <a:xfrm>
            <a:off x="609600" y="152400"/>
            <a:ext cx="8153400" cy="5632311"/>
          </a:xfrm>
          <a:prstGeom prst="rect">
            <a:avLst/>
          </a:prstGeom>
        </p:spPr>
        <p:txBody>
          <a:bodyPr wrap="square">
            <a:spAutoFit/>
          </a:bodyPr>
          <a:lstStyle/>
          <a:p>
            <a:r>
              <a:rPr lang="ru-RU" sz="2400" dirty="0" smtClean="0"/>
              <a:t>2. По формам инвестирования:</a:t>
            </a:r>
            <a:br>
              <a:rPr lang="ru-RU" sz="2400" dirty="0" smtClean="0"/>
            </a:br>
            <a:r>
              <a:rPr lang="ru-RU" sz="2400" dirty="0" smtClean="0"/>
              <a:t>  • риск реального инвестирования (риск связан с неудачным выбором месторасположения строящегося объекта; перебоями в поставке строительных материалов и оборудования; ростом цен на инвестиционные товары; выбором недобросовестного или неквалифицированного подрядчика и др. факторами, задерживающими ввод в эксплуатацию объекта инвестирования или снижающими доход в процессе его эксплуатации);</a:t>
            </a:r>
            <a:br>
              <a:rPr lang="ru-RU" sz="2400" dirty="0" smtClean="0"/>
            </a:br>
            <a:r>
              <a:rPr lang="ru-RU" sz="2400" dirty="0" smtClean="0"/>
              <a:t>  • финансового инвестирования (риск связан с непродуманным подбором финансовых инструментов для инвестирования; финансовыми затруднениями или банкротством отдельных эмитентов; непредвиденными изменениями условий инвестирования, прямым обманом инвесторов и т. п.).</a:t>
            </a:r>
            <a:endParaRPr lang="ru-R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5</a:t>
            </a:fld>
            <a:endParaRPr lang="ru-RU"/>
          </a:p>
        </p:txBody>
      </p:sp>
      <p:sp>
        <p:nvSpPr>
          <p:cNvPr id="4" name="Прямоугольник 3"/>
          <p:cNvSpPr/>
          <p:nvPr/>
        </p:nvSpPr>
        <p:spPr>
          <a:xfrm>
            <a:off x="304800" y="304800"/>
            <a:ext cx="8610600" cy="6494085"/>
          </a:xfrm>
          <a:prstGeom prst="rect">
            <a:avLst/>
          </a:prstGeom>
        </p:spPr>
        <p:txBody>
          <a:bodyPr wrap="square">
            <a:spAutoFit/>
          </a:bodyPr>
          <a:lstStyle/>
          <a:p>
            <a:r>
              <a:rPr lang="ru-RU" sz="2600" dirty="0" smtClean="0">
                <a:latin typeface="Times New Roman" pitchFamily="18" charset="0"/>
                <a:cs typeface="Times New Roman" pitchFamily="18" charset="0"/>
              </a:rPr>
              <a:t> 3. По источникам возникновения</a:t>
            </a:r>
            <a:br>
              <a:rPr lang="ru-RU"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 систематический или рыночный (этот риск есть всегда для всех участников инвестиционной деятельности. Он определяется сменой стадий экономического цикла развития страны, изменениями налогового законодательства в сфере инвестирования и другими факторами, на которые инвестор повлиять при выборе объектов инвестирования не может);</a:t>
            </a:r>
            <a:br>
              <a:rPr lang="ru-RU"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 несистематический или специфический (риск присущ конкретному объекту инвестирования. Может быть связан с неквалифицированным руководством компанией - объектом инвестирования, усилением конкуренции в отдельном сегменте инвестиционного рынка и т. п.).</a:t>
            </a:r>
            <a:br>
              <a:rPr lang="ru-RU"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4. По уровню принятия решения</a:t>
            </a:r>
            <a:br>
              <a:rPr lang="ru-RU"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 макроэкономический (глобальный риск);</a:t>
            </a:r>
            <a:br>
              <a:rPr lang="ru-RU"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  • микроэкономический (локальный риск).</a:t>
            </a:r>
            <a:endParaRPr lang="ru-RU" sz="26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6</a:t>
            </a:fld>
            <a:endParaRPr lang="ru-RU"/>
          </a:p>
        </p:txBody>
      </p:sp>
      <p:sp>
        <p:nvSpPr>
          <p:cNvPr id="4" name="Прямоугольник 3"/>
          <p:cNvSpPr/>
          <p:nvPr/>
        </p:nvSpPr>
        <p:spPr>
          <a:xfrm>
            <a:off x="304800" y="228601"/>
            <a:ext cx="8610600" cy="6001643"/>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5. По динамичности и направлениям влияния</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 динамический риск, возникающий вероятностным образом, т. е. риск изменений стоимости основного капитала из-за непредвиденных отклонений от запланированных управленческих решений или непредвиденных изменений - колебаний во внешней среде (рыночной, нормативно-законодательной и т. п.). Подобные изменения могут привести как к потерям, так и к дополнительным доходам. Это своего рода «симметричный риск» с возможностями получения отрицательного и непредвиденного положительного эффекта;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 статический, также возникающий вероятностным образом риск потери реальных активов, но уже вследствие нанесения несоразмерного ущерба, невосполнимых потерь (в том числе в связи с недееспособным управлением). Это «асимметричный риск», наиболее часто рассматриваемый и приводящий только к потерям.</a:t>
            </a:r>
            <a:endParaRPr lang="ru-RU"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7</a:t>
            </a:fld>
            <a:endParaRPr lang="ru-RU"/>
          </a:p>
        </p:txBody>
      </p:sp>
      <p:sp>
        <p:nvSpPr>
          <p:cNvPr id="4" name="Прямоугольник 3"/>
          <p:cNvSpPr/>
          <p:nvPr/>
        </p:nvSpPr>
        <p:spPr>
          <a:xfrm>
            <a:off x="304800" y="228600"/>
            <a:ext cx="8458200" cy="6555641"/>
          </a:xfrm>
          <a:prstGeom prst="rect">
            <a:avLst/>
          </a:prstGeom>
        </p:spPr>
        <p:txBody>
          <a:bodyPr wrap="square">
            <a:spAutoFit/>
          </a:bodyPr>
          <a:lstStyle/>
          <a:p>
            <a:r>
              <a:rPr lang="ru-RU" sz="2800" dirty="0" smtClean="0">
                <a:latin typeface="Times New Roman" pitchFamily="18" charset="0"/>
                <a:cs typeface="Times New Roman" pitchFamily="18" charset="0"/>
              </a:rPr>
              <a:t>Уровень инвестиционного риска - отклонение ожидаемых доходов от инвестирования от средней или расчетной величины.</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Инвестиционный риск как известно связан с вероятностью возникновении финансовых потерь. Используют:</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t>
            </a:r>
            <a:r>
              <a:rPr lang="ru-RU" sz="2800" b="1" dirty="0" smtClean="0">
                <a:latin typeface="Times New Roman" pitchFamily="18" charset="0"/>
                <a:cs typeface="Times New Roman" pitchFamily="18" charset="0"/>
              </a:rPr>
              <a:t>Абсолютный размер финансовых потерь </a:t>
            </a:r>
            <a:r>
              <a:rPr lang="ru-RU" sz="2800" dirty="0" smtClean="0">
                <a:latin typeface="Times New Roman" pitchFamily="18" charset="0"/>
                <a:cs typeface="Times New Roman" pitchFamily="18" charset="0"/>
              </a:rPr>
              <a:t>- сумма убытка (ущерба), причиненного инвестору в связи с наступлением неблагоприятного обстоятельства, характерного для данного риска.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t>
            </a:r>
            <a:r>
              <a:rPr lang="ru-RU" sz="2800" b="1" dirty="0" smtClean="0">
                <a:latin typeface="Times New Roman" pitchFamily="18" charset="0"/>
                <a:cs typeface="Times New Roman" pitchFamily="18" charset="0"/>
              </a:rPr>
              <a:t> Относительный размер финансовых потерь </a:t>
            </a:r>
            <a:r>
              <a:rPr lang="ru-RU" sz="2800" dirty="0" smtClean="0">
                <a:latin typeface="Times New Roman" pitchFamily="18" charset="0"/>
                <a:cs typeface="Times New Roman" pitchFamily="18" charset="0"/>
              </a:rPr>
              <a:t>- отношение суммы убытка (ущерба) к избранному базовому показателю (например, к сумме ожидаемого дохода от инвестиций, к сумме инвестируемого капитала и т. п.)</a:t>
            </a:r>
            <a:endParaRPr lang="ru-RU"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8</a:t>
            </a:fld>
            <a:endParaRPr lang="ru-RU"/>
          </a:p>
        </p:txBody>
      </p:sp>
      <p:sp>
        <p:nvSpPr>
          <p:cNvPr id="4" name="Прямоугольник 3"/>
          <p:cNvSpPr/>
          <p:nvPr/>
        </p:nvSpPr>
        <p:spPr>
          <a:xfrm>
            <a:off x="228600" y="228599"/>
            <a:ext cx="8610600" cy="6463308"/>
          </a:xfrm>
          <a:prstGeom prst="rect">
            <a:avLst/>
          </a:prstGeom>
        </p:spPr>
        <p:txBody>
          <a:bodyPr wrap="square">
            <a:spAutoFit/>
          </a:bodyPr>
          <a:lstStyle/>
          <a:p>
            <a:r>
              <a:rPr lang="ru-RU" sz="2300" b="1" dirty="0" smtClean="0">
                <a:latin typeface="Times New Roman" pitchFamily="18" charset="0"/>
                <a:cs typeface="Times New Roman" pitchFamily="18" charset="0"/>
              </a:rPr>
              <a:t>2. Методы оценки инвестиционных рисков:</a:t>
            </a:r>
            <a:r>
              <a:rPr lang="ru-RU" sz="2300" dirty="0" smtClean="0">
                <a:latin typeface="Times New Roman" pitchFamily="18" charset="0"/>
                <a:cs typeface="Times New Roman" pitchFamily="18" charset="0"/>
              </a:rPr>
              <a:t/>
            </a:r>
            <a:br>
              <a:rPr lang="ru-RU" sz="2300" dirty="0" smtClean="0">
                <a:latin typeface="Times New Roman" pitchFamily="18" charset="0"/>
                <a:cs typeface="Times New Roman" pitchFamily="18" charset="0"/>
              </a:rPr>
            </a:br>
            <a:r>
              <a:rPr lang="ru-RU" sz="2300" dirty="0" smtClean="0">
                <a:latin typeface="Times New Roman" pitchFamily="18" charset="0"/>
                <a:cs typeface="Times New Roman" pitchFamily="18" charset="0"/>
              </a:rPr>
              <a:t>  </a:t>
            </a:r>
            <a:r>
              <a:rPr lang="ru-RU" sz="2300" b="1" dirty="0" smtClean="0">
                <a:latin typeface="Times New Roman" pitchFamily="18" charset="0"/>
                <a:cs typeface="Times New Roman" pitchFamily="18" charset="0"/>
              </a:rPr>
              <a:t> Методы качественной оценки рисков </a:t>
            </a:r>
            <a:r>
              <a:rPr lang="ru-RU" sz="2300" dirty="0" smtClean="0">
                <a:latin typeface="Times New Roman" pitchFamily="18" charset="0"/>
                <a:cs typeface="Times New Roman" pitchFamily="18" charset="0"/>
              </a:rPr>
              <a:t>- позволяют получить количественный результат, стоимостную оценку выявленных рисков, их негативных последствий и стабилизационных мероприятий:</a:t>
            </a:r>
            <a:br>
              <a:rPr lang="ru-RU" sz="2300" dirty="0" smtClean="0">
                <a:latin typeface="Times New Roman" pitchFamily="18" charset="0"/>
                <a:cs typeface="Times New Roman" pitchFamily="18" charset="0"/>
              </a:rPr>
            </a:br>
            <a:r>
              <a:rPr lang="ru-RU" sz="2300" dirty="0" smtClean="0">
                <a:latin typeface="Times New Roman" pitchFamily="18" charset="0"/>
                <a:cs typeface="Times New Roman" pitchFamily="18" charset="0"/>
              </a:rPr>
              <a:t>  1. Экспертный метод - обработка оценок экспертов по каждому виду рисков и определение интегрального уровня риска в процессе обсуждения:</a:t>
            </a:r>
            <a:br>
              <a:rPr lang="ru-RU" sz="2300" dirty="0" smtClean="0">
                <a:latin typeface="Times New Roman" pitchFamily="18" charset="0"/>
                <a:cs typeface="Times New Roman" pitchFamily="18" charset="0"/>
              </a:rPr>
            </a:br>
            <a:r>
              <a:rPr lang="ru-RU" sz="2300" dirty="0" smtClean="0">
                <a:latin typeface="Times New Roman" pitchFamily="18" charset="0"/>
                <a:cs typeface="Times New Roman" pitchFamily="18" charset="0"/>
              </a:rPr>
              <a:t>  • метод </a:t>
            </a:r>
            <a:r>
              <a:rPr lang="ru-RU" sz="2300" dirty="0" err="1" smtClean="0">
                <a:latin typeface="Times New Roman" pitchFamily="18" charset="0"/>
                <a:cs typeface="Times New Roman" pitchFamily="18" charset="0"/>
              </a:rPr>
              <a:t>Делфи</a:t>
            </a:r>
            <a:r>
              <a:rPr lang="ru-RU" sz="2300" dirty="0" smtClean="0">
                <a:latin typeface="Times New Roman" pitchFamily="18" charset="0"/>
                <a:cs typeface="Times New Roman" pitchFamily="18" charset="0"/>
              </a:rPr>
              <a:t> - здесь эксперты лишены возможности обсуждать ответы совместно, учитывать мнение лидера.</a:t>
            </a:r>
            <a:br>
              <a:rPr lang="ru-RU" sz="2300" dirty="0" smtClean="0">
                <a:latin typeface="Times New Roman" pitchFamily="18" charset="0"/>
                <a:cs typeface="Times New Roman" pitchFamily="18" charset="0"/>
              </a:rPr>
            </a:br>
            <a:r>
              <a:rPr lang="ru-RU" sz="2300" dirty="0" smtClean="0">
                <a:latin typeface="Times New Roman" pitchFamily="18" charset="0"/>
                <a:cs typeface="Times New Roman" pitchFamily="18" charset="0"/>
              </a:rPr>
              <a:t>  2. Метод анализа уместности затрат - ориентирован на выявление потенциальных зон риска. перерасход средств может быть вызван одним из следующих факторов:</a:t>
            </a:r>
            <a:br>
              <a:rPr lang="ru-RU" sz="2300" dirty="0" smtClean="0">
                <a:latin typeface="Times New Roman" pitchFamily="18" charset="0"/>
                <a:cs typeface="Times New Roman" pitchFamily="18" charset="0"/>
              </a:rPr>
            </a:br>
            <a:r>
              <a:rPr lang="ru-RU" sz="2300" dirty="0" smtClean="0">
                <a:latin typeface="Times New Roman" pitchFamily="18" charset="0"/>
                <a:cs typeface="Times New Roman" pitchFamily="18" charset="0"/>
              </a:rPr>
              <a:t>  • первоначальная недооценка стоимости проекта;</a:t>
            </a:r>
            <a:br>
              <a:rPr lang="ru-RU" sz="2300" dirty="0" smtClean="0">
                <a:latin typeface="Times New Roman" pitchFamily="18" charset="0"/>
                <a:cs typeface="Times New Roman" pitchFamily="18" charset="0"/>
              </a:rPr>
            </a:br>
            <a:r>
              <a:rPr lang="ru-RU" sz="2300" dirty="0" smtClean="0">
                <a:latin typeface="Times New Roman" pitchFamily="18" charset="0"/>
                <a:cs typeface="Times New Roman" pitchFamily="18" charset="0"/>
              </a:rPr>
              <a:t>  • изменение границ проектирования;</a:t>
            </a:r>
            <a:br>
              <a:rPr lang="ru-RU" sz="2300" dirty="0" smtClean="0">
                <a:latin typeface="Times New Roman" pitchFamily="18" charset="0"/>
                <a:cs typeface="Times New Roman" pitchFamily="18" charset="0"/>
              </a:rPr>
            </a:br>
            <a:r>
              <a:rPr lang="ru-RU" sz="2300" dirty="0" smtClean="0">
                <a:latin typeface="Times New Roman" pitchFamily="18" charset="0"/>
                <a:cs typeface="Times New Roman" pitchFamily="18" charset="0"/>
              </a:rPr>
              <a:t>  • различие в производительности;</a:t>
            </a:r>
            <a:br>
              <a:rPr lang="ru-RU" sz="2300" dirty="0" smtClean="0">
                <a:latin typeface="Times New Roman" pitchFamily="18" charset="0"/>
                <a:cs typeface="Times New Roman" pitchFamily="18" charset="0"/>
              </a:rPr>
            </a:br>
            <a:r>
              <a:rPr lang="ru-RU" sz="2300" dirty="0" smtClean="0">
                <a:latin typeface="Times New Roman" pitchFamily="18" charset="0"/>
                <a:cs typeface="Times New Roman" pitchFamily="18" charset="0"/>
              </a:rPr>
              <a:t>  • увеличение в стоимости проекта, в сравнении с первоначальной, вследствие инфляции или изменения налогового законодательства.</a:t>
            </a:r>
            <a:endParaRPr lang="ru-RU" sz="23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CDEF2C-4DF2-4984-AFA4-16FD334AEB3B}" type="datetime1">
              <a:rPr lang="ru-RU" smtClean="0"/>
              <a:pPr/>
              <a:t>02.12.2013</a:t>
            </a:fld>
            <a:endParaRPr lang="ru-RU"/>
          </a:p>
        </p:txBody>
      </p:sp>
      <p:sp>
        <p:nvSpPr>
          <p:cNvPr id="3" name="Номер слайда 2"/>
          <p:cNvSpPr>
            <a:spLocks noGrp="1"/>
          </p:cNvSpPr>
          <p:nvPr>
            <p:ph type="sldNum" sz="quarter" idx="12"/>
          </p:nvPr>
        </p:nvSpPr>
        <p:spPr/>
        <p:txBody>
          <a:bodyPr/>
          <a:lstStyle/>
          <a:p>
            <a:fld id="{BCF8EB72-75EB-484B-9433-BD42A9581A62}" type="slidenum">
              <a:rPr lang="ru-RU" smtClean="0"/>
              <a:pPr/>
              <a:t>9</a:t>
            </a:fld>
            <a:endParaRPr lang="ru-RU"/>
          </a:p>
        </p:txBody>
      </p:sp>
      <p:sp>
        <p:nvSpPr>
          <p:cNvPr id="4" name="Прямоугольник 3"/>
          <p:cNvSpPr/>
          <p:nvPr/>
        </p:nvSpPr>
        <p:spPr>
          <a:xfrm>
            <a:off x="381000" y="228600"/>
            <a:ext cx="8458200" cy="6986528"/>
          </a:xfrm>
          <a:prstGeom prst="rect">
            <a:avLst/>
          </a:prstGeom>
        </p:spPr>
        <p:txBody>
          <a:bodyPr wrap="square">
            <a:spAutoFit/>
          </a:bodyPr>
          <a:lstStyle/>
          <a:p>
            <a:r>
              <a:rPr lang="ru-RU" sz="2800" dirty="0" smtClean="0">
                <a:latin typeface="Times New Roman" pitchFamily="18" charset="0"/>
                <a:cs typeface="Times New Roman" pitchFamily="18" charset="0"/>
              </a:rPr>
              <a:t>3. Метод аналогий - предполагает анализ аналогичных проектов для выявления потенциального риска оцениваемого проекта (строительство дома).  </a:t>
            </a:r>
          </a:p>
          <a:p>
            <a:r>
              <a:rPr lang="ru-RU" sz="2800" b="1" dirty="0" smtClean="0">
                <a:latin typeface="Times New Roman" pitchFamily="18" charset="0"/>
                <a:cs typeface="Times New Roman" pitchFamily="18" charset="0"/>
              </a:rPr>
              <a:t>Методы количественной оценки</a:t>
            </a:r>
            <a:r>
              <a:rPr lang="ru-RU" sz="2800" dirty="0" smtClean="0">
                <a:latin typeface="Times New Roman" pitchFamily="18" charset="0"/>
                <a:cs typeface="Times New Roman" pitchFamily="18" charset="0"/>
              </a:rPr>
              <a:t> - предполагают численное определение величины риска инвестиционного проекта: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1. Вероятностная оценка.</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2. Анализ чувствительности - определение изменения переменных показателей эффективности проекта в результате колебаний исходных данных.</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3. Метод статистических испытаний «метод Монте-Карло» - оценка комплексного воздействия рисков на итоговые экономические показатели проекта. Предполагает построение трех таблиц:</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1001</Words>
  <Application>Microsoft Office PowerPoint</Application>
  <PresentationFormat>Экран (4:3)</PresentationFormat>
  <Paragraphs>106</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Сущность и экономическая природа инвестиционного риска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vector>
  </TitlesOfParts>
  <Company>MultiDVD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Сущность и экономическая природа инвестиционного риска </dc:title>
  <dc:creator>admin</dc:creator>
  <cp:lastModifiedBy>admin</cp:lastModifiedBy>
  <cp:revision>16</cp:revision>
  <dcterms:created xsi:type="dcterms:W3CDTF">2013-11-30T02:53:26Z</dcterms:created>
  <dcterms:modified xsi:type="dcterms:W3CDTF">2013-12-02T14:38:13Z</dcterms:modified>
</cp:coreProperties>
</file>